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  <p:sldMasterId id="2147483669" r:id="rId2"/>
    <p:sldMasterId id="2147483656" r:id="rId3"/>
  </p:sldMasterIdLst>
  <p:notesMasterIdLst>
    <p:notesMasterId r:id="rId13"/>
  </p:notesMasterIdLst>
  <p:sldIdLst>
    <p:sldId id="256" r:id="rId4"/>
    <p:sldId id="290" r:id="rId5"/>
    <p:sldId id="297" r:id="rId6"/>
    <p:sldId id="291" r:id="rId7"/>
    <p:sldId id="292" r:id="rId8"/>
    <p:sldId id="293" r:id="rId9"/>
    <p:sldId id="294" r:id="rId10"/>
    <p:sldId id="295" r:id="rId11"/>
    <p:sldId id="296" r:id="rId12"/>
  </p:sldIdLst>
  <p:sldSz cx="12192000" cy="6858000"/>
  <p:notesSz cx="9601200" cy="7315200"/>
  <p:defaultTextStyle>
    <a:defPPr>
      <a:defRPr lang="en-US"/>
    </a:defPPr>
    <a:lvl1pPr marL="0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CFCFC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74861" autoAdjust="0"/>
  </p:normalViewPr>
  <p:slideViewPr>
    <p:cSldViewPr>
      <p:cViewPr varScale="1">
        <p:scale>
          <a:sx n="44" d="100"/>
          <a:sy n="44" d="100"/>
        </p:scale>
        <p:origin x="32" y="4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22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08125A-CF0B-4788-AF7E-FCD27F359A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EC7383D-9EC9-43CE-A029-CE980AF62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4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2200" y="549275"/>
            <a:ext cx="48768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/>
              <a:t>Title Slide</a:t>
            </a:r>
          </a:p>
          <a:p>
            <a:pPr>
              <a:lnSpc>
                <a:spcPct val="90000"/>
              </a:lnSpc>
            </a:pPr>
            <a:r>
              <a:rPr lang="en-US" altLang="ja-JP" dirty="0"/>
              <a:t>If your Presentation Title is very long you may need to use plain text instead of bold or modify the font size to fit.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7383D-9EC9-43CE-A029-CE980AF62978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1200" dirty="0"/>
              <a:t>Line graph showing recommended color palette.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Graph callouts are Arial bold.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Tick marks on vertical and horizontal axis appear to the outside of the axis only.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Line thickness for data should be the thickest  available in the graphing program.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Footnotes are 16pt. Arial bold and align flush right.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When possible use MS Graph as opposed to Excel for compatibility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If using Excel, ungroup the charts convert to ppt objects and re-adjust the colors and fonts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Use a minimum of high resolution bitmaps or screen captions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C7383D-9EC9-43CE-A029-CE980AF629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3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1200" dirty="0"/>
              <a:t>Column graph.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Column and bar graphs should always be two dimensional. Three dimensional graphs, although sometimes attractive, tend to make it harder for your audience to quickly comprehend the data being presented.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Note: No tick marks are used on the horizontal axis on column graphs.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Financial data should always be depicted in green. (Red for negative data points.)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C7383D-9EC9-43CE-A029-CE980AF6297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61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10972800" cy="16002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2286000"/>
            <a:ext cx="10972800" cy="1676400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 name(s)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4114800"/>
            <a:ext cx="10972800" cy="1676400"/>
          </a:xfrm>
        </p:spPr>
        <p:txBody>
          <a:bodyPr anchor="ctr"/>
          <a:lstStyle>
            <a:lvl1pPr marL="0" indent="0" algn="ctr">
              <a:buFontTx/>
              <a:buNone/>
              <a:defRPr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 algn="ctr">
              <a:buFontTx/>
              <a:buNone/>
              <a:defRPr/>
            </a:lvl2pPr>
            <a:lvl3pPr marL="914332" indent="0" algn="ctr">
              <a:buFontTx/>
              <a:buNone/>
              <a:defRPr/>
            </a:lvl3pPr>
            <a:lvl4pPr marL="1371498" indent="0" algn="ctr">
              <a:buFontTx/>
              <a:buNone/>
              <a:defRPr/>
            </a:lvl4pPr>
            <a:lvl5pPr marL="1828664" indent="0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add author affiliations(s)</a:t>
            </a: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152399"/>
            <a:ext cx="1926565" cy="1023009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10143" y="6416675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26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94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16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58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76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3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6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67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26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6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505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6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95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768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9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3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1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5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6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7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9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8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0" y="6294437"/>
            <a:ext cx="12192000" cy="60960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ISSM2022</a:t>
            </a:r>
            <a:endParaRPr kumimoji="1" lang="ja-JP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152400"/>
            <a:ext cx="11785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914400"/>
            <a:ext cx="11785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10143" y="6416675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9641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332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874" indent="-342874" algn="l" defTabSz="9143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895" indent="-285730" algn="l" defTabSz="91433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1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80" indent="-228584" algn="l" defTabSz="91433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47" indent="-228584" algn="l" defTabSz="91433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60D30-5338-414F-9996-6A2C95AD23F3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9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9E101-F39B-4231-8C44-4D8F1C1F5D75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Title of Presentation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7817972E-E3E4-4608-985B-FF293C56F2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2514600"/>
            <a:ext cx="10972800" cy="3048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sz="3600" dirty="0">
                <a:ea typeface="ＭＳ Ｐゴシック" panose="020B0600070205080204" pitchFamily="50" charset="-128"/>
              </a:rPr>
              <a:t>Presenter’s Name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Presenter’s Job Title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Company or Organization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ISSM Area – Number (</a:t>
            </a:r>
            <a:r>
              <a:rPr lang="en-US" altLang="ja-JP" sz="3200" dirty="0" err="1">
                <a:ea typeface="ＭＳ Ｐゴシック" panose="020B0600070205080204" pitchFamily="50" charset="-128"/>
              </a:rPr>
              <a:t>eg.</a:t>
            </a:r>
            <a:r>
              <a:rPr lang="en-US" altLang="ja-JP" sz="3200" dirty="0">
                <a:ea typeface="ＭＳ Ｐゴシック" panose="020B0600070205080204" pitchFamily="50" charset="-128"/>
              </a:rPr>
              <a:t>, FM-99)</a:t>
            </a:r>
          </a:p>
          <a:p>
            <a:pPr>
              <a:lnSpc>
                <a:spcPct val="90000"/>
              </a:lnSpc>
            </a:pPr>
            <a:endParaRPr lang="en-US" altLang="ja-JP" sz="3200" dirty="0">
              <a:ea typeface="ＭＳ Ｐゴシック" panose="020B0600070205080204" pitchFamily="50" charset="-128"/>
            </a:endParaRP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E-mail Address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008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C000"/>
                </a:solidFill>
              </a:rPr>
              <a:t>ISSM</a:t>
            </a:r>
            <a:r>
              <a:rPr lang="ja-JP" altLang="en-US" dirty="0">
                <a:solidFill>
                  <a:srgbClr val="FFC000"/>
                </a:solidFill>
              </a:rPr>
              <a:t> </a:t>
            </a:r>
            <a:r>
              <a:rPr lang="en-US" altLang="ja-JP" dirty="0">
                <a:solidFill>
                  <a:srgbClr val="FFC000"/>
                </a:solidFill>
              </a:rPr>
              <a:t>PPT Template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510143" y="6416675"/>
            <a:ext cx="2514600" cy="365125"/>
          </a:xfrm>
        </p:spPr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42A4E5-771F-4DB9-96CD-1509C4485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400" y="960437"/>
            <a:ext cx="11785600" cy="5257800"/>
          </a:xfrm>
        </p:spPr>
        <p:txBody>
          <a:bodyPr/>
          <a:lstStyle/>
          <a:p>
            <a:pPr marL="0" indent="0">
              <a:lnSpc>
                <a:spcPct val="95000"/>
              </a:lnSpc>
              <a:buNone/>
            </a:pPr>
            <a:r>
              <a:rPr lang="en-US" altLang="ja-JP" sz="3200" dirty="0">
                <a:ea typeface="ＭＳ Ｐゴシック" panose="020B0600070205080204" pitchFamily="50" charset="-128"/>
              </a:rPr>
              <a:t>For Oral Speaker,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Use this template to develop your presentation for ISSM. 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Each oral session speaker is allowed 15 minutes, followed by a 5-minute question and answer period.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Limit your presentation to  a maximum of  10 slides, including the title slide.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Keep it simple!</a:t>
            </a:r>
          </a:p>
          <a:p>
            <a:pPr marL="0" indent="0">
              <a:lnSpc>
                <a:spcPct val="95000"/>
              </a:lnSpc>
              <a:buNone/>
            </a:pPr>
            <a:endParaRPr lang="en-US" altLang="ja-JP" sz="2800" dirty="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0893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EF011-4103-7CEB-47D7-9B4716C32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>
                <a:solidFill>
                  <a:srgbClr val="FFC000"/>
                </a:solidFill>
              </a:rPr>
              <a:t>ISSM</a:t>
            </a:r>
            <a:r>
              <a:rPr lang="ja-JP" altLang="en-US" dirty="0">
                <a:solidFill>
                  <a:srgbClr val="FFC000"/>
                </a:solidFill>
              </a:rPr>
              <a:t> </a:t>
            </a:r>
            <a:r>
              <a:rPr lang="en-US" altLang="ja-JP" dirty="0">
                <a:solidFill>
                  <a:srgbClr val="FFC000"/>
                </a:solidFill>
              </a:rPr>
              <a:t>PPT Template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D37E4B-6C98-2AB0-68A5-C3D19B14D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3200" dirty="0"/>
              <a:t>For Poster speaker,</a:t>
            </a:r>
          </a:p>
          <a:p>
            <a:r>
              <a:rPr kumimoji="1" lang="en-US" altLang="ja-JP" sz="3200" dirty="0"/>
              <a:t>Use this template to develop your presentation for ISSM. </a:t>
            </a:r>
          </a:p>
          <a:p>
            <a:r>
              <a:rPr kumimoji="1" lang="en-US" altLang="ja-JP" sz="3200" dirty="0"/>
              <a:t>Each interactive(poster) session speaker is allowed 3 minutes with no question and answer period.</a:t>
            </a:r>
          </a:p>
          <a:p>
            <a:r>
              <a:rPr kumimoji="1" lang="en-US" altLang="ja-JP" sz="3200" dirty="0"/>
              <a:t>Limit your presentation to  a maximum of  4 slides, including the title slide.</a:t>
            </a:r>
          </a:p>
          <a:p>
            <a:r>
              <a:rPr kumimoji="1" lang="en-US" altLang="ja-JP" sz="3200" dirty="0"/>
              <a:t>Keep it simple!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47673D-D8E6-AB79-2BE2-D31C97E1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6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A04CEB-8FC7-4AFC-A731-92941D404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C000"/>
                </a:solidFill>
              </a:rPr>
              <a:t>Slide Guidelines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128F51-DAE7-4315-84AF-14710234E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200" dirty="0"/>
              <a:t>Slides should emphasize key points	</a:t>
            </a:r>
          </a:p>
          <a:p>
            <a:pPr marL="0" indent="0">
              <a:buNone/>
            </a:pPr>
            <a:r>
              <a:rPr kumimoji="1" lang="en-US" altLang="ja-JP" sz="3200" dirty="0"/>
              <a:t>	-	Limit to 7 lines per slide</a:t>
            </a:r>
          </a:p>
          <a:p>
            <a:pPr marL="0" indent="0">
              <a:buNone/>
            </a:pPr>
            <a:r>
              <a:rPr kumimoji="1" lang="en-US" altLang="ja-JP" sz="3200" dirty="0"/>
              <a:t>	-	Limit to 7-9 words per line</a:t>
            </a:r>
          </a:p>
          <a:p>
            <a:r>
              <a:rPr kumimoji="1" lang="en-US" altLang="ja-JP" sz="3200" dirty="0"/>
              <a:t>Maximum number of slides    10</a:t>
            </a:r>
          </a:p>
          <a:p>
            <a:r>
              <a:rPr kumimoji="1" lang="en-US" altLang="ja-JP" sz="3200" dirty="0"/>
              <a:t>Slides must be in landscape format only</a:t>
            </a:r>
          </a:p>
          <a:p>
            <a:r>
              <a:rPr kumimoji="1" lang="en-US" altLang="ja-JP" sz="3200" dirty="0"/>
              <a:t>Bullets are created automatically</a:t>
            </a:r>
          </a:p>
          <a:p>
            <a:r>
              <a:rPr kumimoji="1" lang="en-US" altLang="ja-JP" sz="3200" dirty="0"/>
              <a:t>Examples of various slide types follow. . 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C65608-EB77-495E-8DEB-93C6C834D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39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1C63A2-1FBE-45CB-89BD-F8EA69666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C000"/>
                </a:solidFill>
              </a:rPr>
              <a:t>Title Text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F61560-6BF5-4C10-AA24-F2A8CA78F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Font, size, and color for text have all been formatted in the Slide Master. All text is Arial font.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First level bullet text</a:t>
            </a:r>
          </a:p>
          <a:p>
            <a:pPr lvl="1">
              <a:lnSpc>
                <a:spcPct val="95000"/>
              </a:lnSpc>
            </a:pPr>
            <a:r>
              <a:rPr lang="en-US" altLang="ja-JP" sz="2800" dirty="0">
                <a:ea typeface="ＭＳ Ｐゴシック" panose="020B0600070205080204" pitchFamily="50" charset="-128"/>
              </a:rPr>
              <a:t>Second level bullet text</a:t>
            </a:r>
          </a:p>
          <a:p>
            <a:pPr lvl="2">
              <a:lnSpc>
                <a:spcPct val="95000"/>
              </a:lnSpc>
            </a:pPr>
            <a:r>
              <a:rPr lang="en-US" altLang="ja-JP" sz="2400" dirty="0">
                <a:ea typeface="ＭＳ Ｐゴシック" panose="020B0600070205080204" pitchFamily="50" charset="-128"/>
              </a:rPr>
              <a:t>Third level bullet text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A52B4F-87CF-4AA0-89B4-3CADA489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3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8F0EF-991E-4A1F-924F-9E8482BF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>
                <a:solidFill>
                  <a:srgbClr val="FFC000"/>
                </a:solidFill>
                <a:ea typeface="ＭＳ Ｐゴシック" panose="020B0600070205080204" pitchFamily="50" charset="-128"/>
              </a:rPr>
              <a:t>Line Plot Example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AADBF2-D655-4428-9DDA-6519781BA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AC10B737-8D83-45B3-9BCF-A096DA2C05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762" y="1328737"/>
            <a:ext cx="6848475" cy="4200525"/>
          </a:xfrm>
          <a:prstGeom prst="rect">
            <a:avLst/>
          </a:prstGeom>
        </p:spPr>
      </p:pic>
      <p:sp>
        <p:nvSpPr>
          <p:cNvPr id="30" name="Rectangle 4">
            <a:extLst>
              <a:ext uri="{FF2B5EF4-FFF2-40B4-BE49-F238E27FC236}">
                <a16:creationId xmlns:a16="http://schemas.microsoft.com/office/drawing/2014/main" id="{E5F8CC84-23E6-4644-978D-361BB4AA9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0" y="2579687"/>
            <a:ext cx="1038746" cy="313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23812" rIns="57150" bIns="23812">
            <a:spAutoFit/>
          </a:bodyPr>
          <a:lstStyle>
            <a:lvl1pPr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2450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06488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8938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12975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701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73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45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417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6000"/>
              </a:lnSpc>
            </a:pPr>
            <a:r>
              <a:rPr lang="en-US" altLang="ja-JP" sz="1800" dirty="0">
                <a:latin typeface="Arial" panose="020B0604020202020204" pitchFamily="34" charset="0"/>
                <a:ea typeface="ＭＳ Ｐゴシック" panose="020B0600070205080204" pitchFamily="50" charset="-128"/>
              </a:rPr>
              <a:t>Callouts*</a:t>
            </a:r>
          </a:p>
        </p:txBody>
      </p:sp>
      <p:sp>
        <p:nvSpPr>
          <p:cNvPr id="32" name="Rectangle 5">
            <a:extLst>
              <a:ext uri="{FF2B5EF4-FFF2-40B4-BE49-F238E27FC236}">
                <a16:creationId xmlns:a16="http://schemas.microsoft.com/office/drawing/2014/main" id="{0F8DD793-7A1E-4F73-8CC5-6AD8634E6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0" y="3046412"/>
            <a:ext cx="101470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ja-JP" sz="1800" dirty="0">
                <a:ea typeface="ＭＳ Ｐゴシック" panose="020B0600070205080204" pitchFamily="50" charset="-128"/>
              </a:rPr>
              <a:t>Callouts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A02BAA2B-B980-433F-9E46-4855BD74F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337" y="5607050"/>
            <a:ext cx="1229376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ja-JP" altLang="en-US" sz="1600">
                <a:ea typeface="ＭＳ Ｐゴシック" panose="020B0600070205080204" pitchFamily="50" charset="-128"/>
              </a:rPr>
              <a:t>* </a:t>
            </a:r>
            <a:r>
              <a:rPr lang="en-US" altLang="ja-JP" sz="1600">
                <a:ea typeface="ＭＳ Ｐゴシック" panose="020B0600070205080204" pitchFamily="50" charset="-128"/>
              </a:rPr>
              <a:t>Any Notes</a:t>
            </a:r>
          </a:p>
        </p:txBody>
      </p:sp>
    </p:spTree>
    <p:extLst>
      <p:ext uri="{BB962C8B-B14F-4D97-AF65-F5344CB8AC3E}">
        <p14:creationId xmlns:p14="http://schemas.microsoft.com/office/powerpoint/2010/main" val="131206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DEFBDF-761D-4F9F-8648-B292CA3C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C000"/>
                </a:solidFill>
                <a:ea typeface="ＭＳ Ｐゴシック" panose="020B0600070205080204" pitchFamily="50" charset="-128"/>
              </a:rPr>
              <a:t>Column Graph Example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5851B-185A-4F90-96E3-D2D1983B3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92BCDB-FAF3-4613-B014-4B9D6B528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6375C1-B8E3-4B76-99AF-1BF73E6D2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69" y="1412875"/>
            <a:ext cx="1594988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ja-JP" dirty="0">
                <a:ea typeface="ＭＳ Ｐゴシック" panose="020B0600070205080204" pitchFamily="50" charset="-128"/>
              </a:rPr>
              <a:t>Units Shipped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59D9D348-F466-43AF-85DB-0055616B79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316761"/>
              </p:ext>
            </p:extLst>
          </p:nvPr>
        </p:nvGraphicFramePr>
        <p:xfrm>
          <a:off x="3429000" y="1412875"/>
          <a:ext cx="6651625" cy="443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6651360" imgH="4435200" progId="MSGraph.Chart.8">
                  <p:embed followColorScheme="full"/>
                </p:oleObj>
              </mc:Choice>
              <mc:Fallback>
                <p:oleObj name="Chart" r:id="rId3" imgW="6651360" imgH="4435200" progId="MSGraph.Chart.8">
                  <p:embed followColorScheme="full"/>
                  <p:pic>
                    <p:nvPicPr>
                      <p:cNvPr id="1434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412875"/>
                        <a:ext cx="6651625" cy="443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393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A0004D-9718-4985-9B9B-BF4B9F6C2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C000"/>
                </a:solidFill>
                <a:ea typeface="ＭＳ Ｐゴシック" panose="020B0600070205080204" pitchFamily="50" charset="-128"/>
              </a:rPr>
              <a:t>Pie Chart Example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8FF02C-C712-4584-B1B8-27830C28D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AA4726-705B-4401-8388-21BD48FE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FD589C8C-BEEA-4BEB-A2CF-E93C2F9A5D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8734710"/>
              </p:ext>
            </p:extLst>
          </p:nvPr>
        </p:nvGraphicFramePr>
        <p:xfrm>
          <a:off x="2407444" y="1158875"/>
          <a:ext cx="7377112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7376760" imgH="4860720" progId="MSGraph.Chart.8">
                  <p:embed followColorScheme="full"/>
                </p:oleObj>
              </mc:Choice>
              <mc:Fallback>
                <p:oleObj name="Chart" r:id="rId2" imgW="7376760" imgH="4860720" progId="MSGraph.Chart.8">
                  <p:embed followColorScheme="full"/>
                  <p:pic>
                    <p:nvPicPr>
                      <p:cNvPr id="1638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444" y="1158875"/>
                        <a:ext cx="7377112" cy="486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1965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7765F7-98D4-4414-9D8C-2E06A92A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EF9100"/>
                </a:solidFill>
                <a:ea typeface="ＭＳ Ｐゴシック" panose="020B0600070205080204" pitchFamily="50" charset="-128"/>
              </a:rPr>
              <a:t>When Finished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58D155-8DBF-4130-AC47-24EB75604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Proofread -- have a colleague review your.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Practice your presentation in slide show mode. Correct as needed.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7AF2F7-0AF9-4BBA-A4BE-3369006D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396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463</Words>
  <Application>Microsoft Office PowerPoint</Application>
  <PresentationFormat>ワイド画面</PresentationFormat>
  <Paragraphs>67</Paragraphs>
  <Slides>9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Trebuchet MS</vt:lpstr>
      <vt:lpstr>Office Theme</vt:lpstr>
      <vt:lpstr>1_Custom Design</vt:lpstr>
      <vt:lpstr>Custom Design</vt:lpstr>
      <vt:lpstr>Chart</vt:lpstr>
      <vt:lpstr>Title of Presentation</vt:lpstr>
      <vt:lpstr>ISSM PPT Template</vt:lpstr>
      <vt:lpstr>ISSM PPT Template</vt:lpstr>
      <vt:lpstr>Slide Guidelines</vt:lpstr>
      <vt:lpstr>Title Text</vt:lpstr>
      <vt:lpstr>Line Plot Example</vt:lpstr>
      <vt:lpstr>Column Graph Example</vt:lpstr>
      <vt:lpstr>Pie Chart Example</vt:lpstr>
      <vt:lpstr>When Finished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2020-09-28T01:26:50Z</dcterms:created>
  <dcterms:modified xsi:type="dcterms:W3CDTF">2022-10-06T10:55:55Z</dcterms:modified>
</cp:coreProperties>
</file>